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5" r:id="rId20"/>
    <p:sldId id="276" r:id="rId21"/>
    <p:sldId id="277" r:id="rId22"/>
    <p:sldId id="278" r:id="rId23"/>
    <p:sldId id="286" r:id="rId24"/>
    <p:sldId id="280" r:id="rId25"/>
    <p:sldId id="288" r:id="rId26"/>
    <p:sldId id="281" r:id="rId27"/>
    <p:sldId id="289" r:id="rId28"/>
    <p:sldId id="291" r:id="rId29"/>
    <p:sldId id="287" r:id="rId30"/>
    <p:sldId id="290" r:id="rId31"/>
    <p:sldId id="284" r:id="rId32"/>
    <p:sldId id="292" r:id="rId33"/>
    <p:sldId id="285" r:id="rId34"/>
  </p:sldIdLst>
  <p:sldSz cx="12192000" cy="6858000"/>
  <p:notesSz cx="6858000" cy="9144000"/>
  <p:defaultTextStyle>
    <a:defPPr>
      <a:defRPr lang="es-M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219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6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3A821AF-4107-4E21-9763-A40A72948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74761C4-F6A4-4FA8-8510-1A720D8C46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C068883-D7A8-41CC-974D-6F11DB095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1647C66-9E02-4D87-A383-228D05689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4BB2967-5E78-4CD0-B140-60EC2BF09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873346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5F9217-433F-4DFE-B1A1-6C0116392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3E423C1-9554-46D5-97FC-AB2133EB6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C7E1006-4CBE-4B5B-9019-5B96138A3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38D71EA-59F6-4DBC-9CA6-426BD7739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43C9292-D65D-4585-9FD6-A71962C1D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23265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3AD52E9-EFD9-4FB6-9625-643D1F78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95D141B-E68C-4303-B791-9990B02AB4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9EE3CB6-9C5F-4813-9359-4E8297DA0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98573AA-6F92-4700-9AB5-A4D923CA6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E7CDD9E-A37E-466D-8211-311B68D25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93536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7A310DD-2801-4887-8177-1EB53B855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8A39ABE-6CBD-4B9C-BC06-1B403C16DD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99C6E158-76BC-4FB5-B9EF-67AA8D3EF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400D177-7B8A-4E70-94B4-CC319BC10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AE41656-BD83-48EA-A196-DDBA9732B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0DBA878-080C-46C7-8814-8F761B3D5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43832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6F59036-79D2-4536-9299-37F429837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8070E72-16EA-4B92-84A4-FB5979607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30119FB6-C52C-48A8-81E0-ED179AED06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E6AE09E5-8D98-455E-934C-4CBECBE240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5D53AB48-93BC-4654-9B84-87088A8C2A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EE9D9266-748C-4408-A782-F75E32E86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A0F6C38B-0EAE-41D7-ACDE-B0D3DAD2E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F06D3F20-16AE-4A78-A9F8-FB58C1F66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82424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CD0A37-09C4-468B-805F-9FA496B0F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2F4DF775-B2C3-4AE9-A817-917C5A93A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C99EFCF4-1D51-4521-97E8-C7BFFB051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45619B8E-AA3B-4D67-9E18-50CD50560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85067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FC73EA2-CD7B-4BD5-8775-BE5EBBCD6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C52FEAB0-4E8D-4175-BE40-28A0557EC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CE9A93A-A74B-4B63-A198-E53A9A09C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5166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9957666-2EC6-4651-88C0-C4575C30D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64DF94D-C128-4969-9D36-FE9BBECB7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213D326-4D30-474E-A0C4-360A6091D9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F488717-91D6-4889-8154-749497936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696D8E7-3B71-454A-9C53-40BA14A9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62B66C7E-FBB7-4BEC-8ACB-B7EA96E2D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926154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43E457B-A9BC-4F1A-AC55-B0A56F185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2B875C39-0F92-458D-8647-7F5734F043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MX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F617574-1316-4B20-80B0-B99B0EE67B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7BFED62-4CC7-4593-80FB-DE0372C46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7B31582-4B68-425C-A9A6-FD4CEA8EF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21E902C5-AE0B-44D8-8624-09FA53CFD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607363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362BA99-9173-4344-ADDA-B6A2F39A4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AA195920-1B19-496A-8C4B-3B0B43A0DD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0E39F14-C82C-4994-9C3F-634970A07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17C6052-B8CB-4632-8B8B-4D2290A75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495C729-64DD-4B29-A2B1-D64DE83D9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56988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EB238FB-3D40-435A-A001-DFC3915183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867FDE7-6C82-4243-AA30-3F77089E08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7CFE42D-B325-4F19-9668-D3C18E873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931BE33-9346-49BB-AC31-EFD81B148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A4C3302-D5AA-4154-88B2-B695A00F7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4429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B069D258-87E7-4720-977A-653E54656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2FFF50D-8EA9-40CA-87F6-1510B1DB6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1D836FE-3FB0-41E3-8FFB-A785F7FAD1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23949-C2C3-4A17-AB98-B4890138454E}" type="datetimeFigureOut">
              <a:rPr lang="es-MX" smtClean="0"/>
              <a:t>19/08/23</a:t>
            </a:fld>
            <a:endParaRPr lang="es-MX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BC4FF41-5BD5-4F13-AF4E-D906E733A1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MX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4042DF6-20B2-4453-BCB5-46167612E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3605C-13A5-4DDF-BD61-F50D66574EA3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82228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M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omolecula">
            <a:hlinkClick r:id="" action="ppaction://media"/>
            <a:extLst>
              <a:ext uri="{FF2B5EF4-FFF2-40B4-BE49-F238E27FC236}">
                <a16:creationId xmlns:a16="http://schemas.microsoft.com/office/drawing/2014/main" id="{8871CBFC-1096-1A69-B386-CDAC8BD294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03375" y="934641"/>
            <a:ext cx="8426450" cy="473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40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0F55511E-48F4-4FC8-BDFA-434A24CF30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178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5446842E-9657-454F-92F6-C9C14420F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E1D94E8D-F6F4-4802-96C9-6164930F2309}"/>
              </a:ext>
            </a:extLst>
          </p:cNvPr>
          <p:cNvSpPr txBox="1"/>
          <p:nvPr/>
        </p:nvSpPr>
        <p:spPr>
          <a:xfrm>
            <a:off x="6410325" y="838200"/>
            <a:ext cx="5181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200" b="1" dirty="0">
                <a:solidFill>
                  <a:schemeClr val="accent1">
                    <a:lumMod val="50000"/>
                  </a:schemeClr>
                </a:solidFill>
              </a:rPr>
              <a:t>QUIEN NO TIENE TIEMPO </a:t>
            </a:r>
            <a:r>
              <a:rPr lang="es-MX" sz="3200" b="1" dirty="0">
                <a:solidFill>
                  <a:schemeClr val="accent1">
                    <a:lumMod val="75000"/>
                  </a:schemeClr>
                </a:solidFill>
              </a:rPr>
              <a:t>PARA CUIDAR DE SU SALUD, </a:t>
            </a:r>
            <a:r>
              <a:rPr lang="es-MX" sz="3200" b="1" dirty="0">
                <a:solidFill>
                  <a:schemeClr val="accent1">
                    <a:lumMod val="50000"/>
                  </a:schemeClr>
                </a:solidFill>
              </a:rPr>
              <a:t>ALGÚN DÍA TENDRÁ QUE TENER </a:t>
            </a:r>
            <a:r>
              <a:rPr lang="es-MX" sz="3200" b="1" dirty="0">
                <a:solidFill>
                  <a:schemeClr val="accent1">
                    <a:lumMod val="75000"/>
                  </a:schemeClr>
                </a:solidFill>
              </a:rPr>
              <a:t>TIEMPO, DINERO Y PACIENCIA </a:t>
            </a:r>
            <a:r>
              <a:rPr lang="es-MX" sz="3200" b="1" dirty="0">
                <a:solidFill>
                  <a:schemeClr val="accent1">
                    <a:lumMod val="50000"/>
                  </a:schemeClr>
                </a:solidFill>
              </a:rPr>
              <a:t>PARA CUIDAR DE SU ENFERMEDAD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55F62161-3034-4726-8F4B-4BC8A8043E37}"/>
              </a:ext>
            </a:extLst>
          </p:cNvPr>
          <p:cNvSpPr/>
          <p:nvPr/>
        </p:nvSpPr>
        <p:spPr>
          <a:xfrm>
            <a:off x="6229350" y="687706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8" name="Rectángulo 7">
            <a:extLst>
              <a:ext uri="{FF2B5EF4-FFF2-40B4-BE49-F238E27FC236}">
                <a16:creationId xmlns:a16="http://schemas.microsoft.com/office/drawing/2014/main" id="{9D461554-820A-474C-A1AE-50566708F87C}"/>
              </a:ext>
            </a:extLst>
          </p:cNvPr>
          <p:cNvSpPr/>
          <p:nvPr/>
        </p:nvSpPr>
        <p:spPr>
          <a:xfrm>
            <a:off x="6229350" y="3982344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772308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AFBC2FE5-8C13-4E9E-81D8-2EEC51BA6DC7}"/>
              </a:ext>
            </a:extLst>
          </p:cNvPr>
          <p:cNvSpPr txBox="1"/>
          <p:nvPr/>
        </p:nvSpPr>
        <p:spPr>
          <a:xfrm>
            <a:off x="1047750" y="4263330"/>
            <a:ext cx="41052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“QUE TU ALIMENTO SEA TU MEDICINA Y TU MEDICINA TU ALIMENTO”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A32DB3AA-9EC1-4598-BEAF-BDC50A359594}"/>
              </a:ext>
            </a:extLst>
          </p:cNvPr>
          <p:cNvSpPr txBox="1"/>
          <p:nvPr/>
        </p:nvSpPr>
        <p:spPr>
          <a:xfrm>
            <a:off x="6943725" y="4301430"/>
            <a:ext cx="41052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TRANSGÉNICOS Y COMIDA CHATARRA</a:t>
            </a: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C51DE0A5-21AE-46E1-94AC-8A481C03E6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12" y="46648"/>
            <a:ext cx="4933950" cy="4604379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4EAE5498-8184-4E56-83BE-2BECFFD602E0}"/>
              </a:ext>
            </a:extLst>
          </p:cNvPr>
          <p:cNvSpPr txBox="1"/>
          <p:nvPr/>
        </p:nvSpPr>
        <p:spPr>
          <a:xfrm>
            <a:off x="1047749" y="5558730"/>
            <a:ext cx="41052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i="1" dirty="0" err="1">
                <a:solidFill>
                  <a:schemeClr val="accent1">
                    <a:lumMod val="50000"/>
                  </a:schemeClr>
                </a:solidFill>
              </a:rPr>
              <a:t>Hípócrates</a:t>
            </a:r>
            <a:endParaRPr lang="es-MX" sz="20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721511F0-AEE3-4BF1-8A1F-702385E46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090" y="1346881"/>
            <a:ext cx="6647736" cy="2954549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161B0C69-FF2D-4EC7-9B86-7F692091FFBD}"/>
              </a:ext>
            </a:extLst>
          </p:cNvPr>
          <p:cNvSpPr txBox="1"/>
          <p:nvPr/>
        </p:nvSpPr>
        <p:spPr>
          <a:xfrm>
            <a:off x="6724649" y="779618"/>
            <a:ext cx="4543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LA BASURA QUE COMEMOS</a:t>
            </a:r>
          </a:p>
        </p:txBody>
      </p:sp>
    </p:spTree>
    <p:extLst>
      <p:ext uri="{BB962C8B-B14F-4D97-AF65-F5344CB8AC3E}">
        <p14:creationId xmlns:p14="http://schemas.microsoft.com/office/powerpoint/2010/main" val="3507962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13EB1EB1-FEBA-40B4-91D5-F3CB9D6AAF59}"/>
              </a:ext>
            </a:extLst>
          </p:cNvPr>
          <p:cNvSpPr txBox="1"/>
          <p:nvPr/>
        </p:nvSpPr>
        <p:spPr>
          <a:xfrm>
            <a:off x="4015954" y="288086"/>
            <a:ext cx="71293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4000" b="1" dirty="0">
                <a:solidFill>
                  <a:schemeClr val="accent1">
                    <a:lumMod val="50000"/>
                  </a:schemeClr>
                </a:solidFill>
              </a:rPr>
              <a:t>% de crecimiento 2003-2023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E52FF4CE-B479-4EF6-8D75-405F59892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091" y="712365"/>
            <a:ext cx="9508170" cy="5146296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BEDC3280-DE26-4B2A-B00D-6DA99AF68D9B}"/>
              </a:ext>
            </a:extLst>
          </p:cNvPr>
          <p:cNvSpPr txBox="1"/>
          <p:nvPr/>
        </p:nvSpPr>
        <p:spPr>
          <a:xfrm>
            <a:off x="1223091" y="106630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70%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A0C3333-AFC0-44FE-A073-C86CA7859433}"/>
              </a:ext>
            </a:extLst>
          </p:cNvPr>
          <p:cNvSpPr txBox="1"/>
          <p:nvPr/>
        </p:nvSpPr>
        <p:spPr>
          <a:xfrm>
            <a:off x="2189444" y="2791955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29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0FFD053-B70B-48AA-9886-6FF5A623B54A}"/>
              </a:ext>
            </a:extLst>
          </p:cNvPr>
          <p:cNvSpPr txBox="1"/>
          <p:nvPr/>
        </p:nvSpPr>
        <p:spPr>
          <a:xfrm>
            <a:off x="1223091" y="198963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50%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154670CC-E0D7-4F9A-BA45-49D0241712AF}"/>
              </a:ext>
            </a:extLst>
          </p:cNvPr>
          <p:cNvSpPr txBox="1"/>
          <p:nvPr/>
        </p:nvSpPr>
        <p:spPr>
          <a:xfrm>
            <a:off x="1223091" y="2424927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40%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B3C4E496-B688-48A2-85DA-9CD2200B6449}"/>
              </a:ext>
            </a:extLst>
          </p:cNvPr>
          <p:cNvSpPr txBox="1"/>
          <p:nvPr/>
        </p:nvSpPr>
        <p:spPr>
          <a:xfrm>
            <a:off x="1223091" y="287694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30%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A1AE621D-9FB9-49D7-AFC7-FD34ACA5B21F}"/>
              </a:ext>
            </a:extLst>
          </p:cNvPr>
          <p:cNvSpPr txBox="1"/>
          <p:nvPr/>
        </p:nvSpPr>
        <p:spPr>
          <a:xfrm>
            <a:off x="1223091" y="3338613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20%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7454EE82-C152-4526-AB7C-D72338098F40}"/>
              </a:ext>
            </a:extLst>
          </p:cNvPr>
          <p:cNvSpPr txBox="1"/>
          <p:nvPr/>
        </p:nvSpPr>
        <p:spPr>
          <a:xfrm>
            <a:off x="1223090" y="380027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10%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7000424B-A9C2-428C-BF4C-1876F6664C42}"/>
              </a:ext>
            </a:extLst>
          </p:cNvPr>
          <p:cNvSpPr txBox="1"/>
          <p:nvPr/>
        </p:nvSpPr>
        <p:spPr>
          <a:xfrm>
            <a:off x="1354975" y="4261943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0%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7889242-2156-4800-9BAF-0686C819DC9A}"/>
              </a:ext>
            </a:extLst>
          </p:cNvPr>
          <p:cNvSpPr txBox="1"/>
          <p:nvPr/>
        </p:nvSpPr>
        <p:spPr>
          <a:xfrm>
            <a:off x="1223090" y="152245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60%</a:t>
            </a: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1B558E13-8FF8-4A7C-8125-6472FDBFF60E}"/>
              </a:ext>
            </a:extLst>
          </p:cNvPr>
          <p:cNvSpPr txBox="1"/>
          <p:nvPr/>
        </p:nvSpPr>
        <p:spPr>
          <a:xfrm>
            <a:off x="2930929" y="2646115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31</a:t>
            </a:r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9E910AB8-DA5C-4351-B033-D57E4609DBBA}"/>
              </a:ext>
            </a:extLst>
          </p:cNvPr>
          <p:cNvSpPr txBox="1"/>
          <p:nvPr/>
        </p:nvSpPr>
        <p:spPr>
          <a:xfrm>
            <a:off x="3765398" y="2317153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39</a:t>
            </a: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6D9B42AA-4B15-4637-AA91-08FAA1F485B9}"/>
              </a:ext>
            </a:extLst>
          </p:cNvPr>
          <p:cNvSpPr txBox="1"/>
          <p:nvPr/>
        </p:nvSpPr>
        <p:spPr>
          <a:xfrm>
            <a:off x="4729228" y="2211678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41</a:t>
            </a:r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6E0BF681-D6D5-4D2C-9CE1-8C872E4F0977}"/>
              </a:ext>
            </a:extLst>
          </p:cNvPr>
          <p:cNvSpPr txBox="1"/>
          <p:nvPr/>
        </p:nvSpPr>
        <p:spPr>
          <a:xfrm>
            <a:off x="5678765" y="1667236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53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74FFCC5-B545-41E8-8534-693AF4757C7D}"/>
              </a:ext>
            </a:extLst>
          </p:cNvPr>
          <p:cNvSpPr txBox="1"/>
          <p:nvPr/>
        </p:nvSpPr>
        <p:spPr>
          <a:xfrm>
            <a:off x="7001767" y="1596899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54</a:t>
            </a: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57CBF885-7BD6-48CA-BBCB-4AD5CA3B207D}"/>
              </a:ext>
            </a:extLst>
          </p:cNvPr>
          <p:cNvSpPr txBox="1"/>
          <p:nvPr/>
        </p:nvSpPr>
        <p:spPr>
          <a:xfrm>
            <a:off x="7985464" y="1230065"/>
            <a:ext cx="834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62</a:t>
            </a:r>
          </a:p>
        </p:txBody>
      </p:sp>
    </p:spTree>
    <p:extLst>
      <p:ext uri="{BB962C8B-B14F-4D97-AF65-F5344CB8AC3E}">
        <p14:creationId xmlns:p14="http://schemas.microsoft.com/office/powerpoint/2010/main" val="360276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94EE833C-7ADD-48E5-84BB-FD7574D8B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78" y="1388851"/>
            <a:ext cx="8225793" cy="40488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32F4F25C-A0D3-4774-BAC4-ACE4BA3A4C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103" y="2132261"/>
            <a:ext cx="2364754" cy="147229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5F8A779D-09AE-4E77-9177-6FE133DBD2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103" y="3965417"/>
            <a:ext cx="2364754" cy="147229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Imagen 10">
            <a:extLst>
              <a:ext uri="{FF2B5EF4-FFF2-40B4-BE49-F238E27FC236}">
                <a16:creationId xmlns:a16="http://schemas.microsoft.com/office/drawing/2014/main" id="{60233EFD-06D6-4C64-B170-99A08409AE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103" y="299105"/>
            <a:ext cx="2364754" cy="147229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Imagen 12">
            <a:extLst>
              <a:ext uri="{FF2B5EF4-FFF2-40B4-BE49-F238E27FC236}">
                <a16:creationId xmlns:a16="http://schemas.microsoft.com/office/drawing/2014/main" id="{0098C8E8-A680-423B-AFB3-3C15442BA7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6840" y="1568193"/>
            <a:ext cx="767279" cy="767279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8106501D-9D38-4DA9-A4D4-F7FE32B7C0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2569" y="3396030"/>
            <a:ext cx="767279" cy="767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722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238ECE48-8BB7-4EC0-8843-F4F83C4A0D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12" y="1288988"/>
            <a:ext cx="5621547" cy="444102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1ECF73CD-673A-4392-8424-A696574569EE}"/>
              </a:ext>
            </a:extLst>
          </p:cNvPr>
          <p:cNvSpPr txBox="1"/>
          <p:nvPr/>
        </p:nvSpPr>
        <p:spPr>
          <a:xfrm>
            <a:off x="6479333" y="2170140"/>
            <a:ext cx="518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000" b="1" dirty="0">
                <a:solidFill>
                  <a:schemeClr val="accent1">
                    <a:lumMod val="50000"/>
                  </a:schemeClr>
                </a:solidFill>
              </a:rPr>
              <a:t>No existen enfermedades sólo deficiencias nutricionales.</a:t>
            </a:r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4ABD2876-0B19-4138-B42C-5EEB984AAAE6}"/>
              </a:ext>
            </a:extLst>
          </p:cNvPr>
          <p:cNvSpPr/>
          <p:nvPr/>
        </p:nvSpPr>
        <p:spPr>
          <a:xfrm>
            <a:off x="6298358" y="2019646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148A90B5-C628-4313-8084-2D05A7371CE9}"/>
              </a:ext>
            </a:extLst>
          </p:cNvPr>
          <p:cNvSpPr/>
          <p:nvPr/>
        </p:nvSpPr>
        <p:spPr>
          <a:xfrm>
            <a:off x="6298358" y="3290578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C33D6651-725B-4CEA-9A83-923F4EA3A5B9}"/>
              </a:ext>
            </a:extLst>
          </p:cNvPr>
          <p:cNvSpPr txBox="1"/>
          <p:nvPr/>
        </p:nvSpPr>
        <p:spPr>
          <a:xfrm>
            <a:off x="6479333" y="3545847"/>
            <a:ext cx="5181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400" b="1" i="1" dirty="0">
                <a:solidFill>
                  <a:srgbClr val="0070C0"/>
                </a:solidFill>
              </a:rPr>
              <a:t>Linus Pauling</a:t>
            </a:r>
          </a:p>
          <a:p>
            <a:pPr algn="ctr"/>
            <a:r>
              <a:rPr lang="es-MX" sz="2000" dirty="0">
                <a:solidFill>
                  <a:srgbClr val="0070C0"/>
                </a:solidFill>
              </a:rPr>
              <a:t>Profesor de la Universidad de Stanford</a:t>
            </a:r>
          </a:p>
          <a:p>
            <a:pPr algn="ctr"/>
            <a:r>
              <a:rPr lang="es-MX" sz="2000" dirty="0">
                <a:solidFill>
                  <a:srgbClr val="0070C0"/>
                </a:solidFill>
              </a:rPr>
              <a:t>Ganador del Premio Nobel de la Paz</a:t>
            </a:r>
          </a:p>
          <a:p>
            <a:pPr algn="ctr"/>
            <a:r>
              <a:rPr lang="es-MX" sz="2000" dirty="0">
                <a:solidFill>
                  <a:srgbClr val="0070C0"/>
                </a:solidFill>
              </a:rPr>
              <a:t>Y Premio Nobel de Química</a:t>
            </a:r>
          </a:p>
        </p:txBody>
      </p:sp>
    </p:spTree>
    <p:extLst>
      <p:ext uri="{BB962C8B-B14F-4D97-AF65-F5344CB8AC3E}">
        <p14:creationId xmlns:p14="http://schemas.microsoft.com/office/powerpoint/2010/main" val="3320833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DF945638-86F7-4518-92C6-A8CEEC8EC5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7022" y="818765"/>
            <a:ext cx="9269899" cy="546291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0739B5CE-37DF-4FE5-8BD2-95CF7D109EA1}"/>
              </a:ext>
            </a:extLst>
          </p:cNvPr>
          <p:cNvSpPr txBox="1"/>
          <p:nvPr/>
        </p:nvSpPr>
        <p:spPr>
          <a:xfrm>
            <a:off x="4502989" y="482334"/>
            <a:ext cx="62004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rgbClr val="0070C0"/>
                </a:solidFill>
              </a:rPr>
              <a:t>Glutatión: </a:t>
            </a:r>
            <a:r>
              <a:rPr lang="es-MX" sz="4000" b="1" dirty="0">
                <a:solidFill>
                  <a:schemeClr val="accent1">
                    <a:lumMod val="50000"/>
                  </a:schemeClr>
                </a:solidFill>
              </a:rPr>
              <a:t>el antioxidante maestro de su cuerpo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EE7C4704-96A3-459E-8E88-EE618C227E20}"/>
              </a:ext>
            </a:extLst>
          </p:cNvPr>
          <p:cNvSpPr txBox="1"/>
          <p:nvPr/>
        </p:nvSpPr>
        <p:spPr>
          <a:xfrm>
            <a:off x="437073" y="4340179"/>
            <a:ext cx="37898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3200" b="1" dirty="0">
                <a:solidFill>
                  <a:schemeClr val="accent1">
                    <a:lumMod val="50000"/>
                  </a:schemeClr>
                </a:solidFill>
              </a:rPr>
              <a:t>Mantener el glutatión es esencial para la salud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2C71DC8B-4F5D-476E-9B93-91E44485488D}"/>
              </a:ext>
            </a:extLst>
          </p:cNvPr>
          <p:cNvSpPr txBox="1"/>
          <p:nvPr/>
        </p:nvSpPr>
        <p:spPr>
          <a:xfrm>
            <a:off x="354556" y="1605718"/>
            <a:ext cx="1961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solidFill>
                  <a:srgbClr val="0070C0"/>
                </a:solidFill>
              </a:rPr>
              <a:t>GLUTAMATO</a:t>
            </a:r>
            <a:endParaRPr lang="es-MX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2705F52E-24CB-4E05-9230-1F42D12D7399}"/>
              </a:ext>
            </a:extLst>
          </p:cNvPr>
          <p:cNvSpPr txBox="1"/>
          <p:nvPr/>
        </p:nvSpPr>
        <p:spPr>
          <a:xfrm>
            <a:off x="1092387" y="2034559"/>
            <a:ext cx="1961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solidFill>
                  <a:srgbClr val="0070C0"/>
                </a:solidFill>
              </a:rPr>
              <a:t>CISTEÍNA</a:t>
            </a:r>
            <a:endParaRPr lang="es-MX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9179C3E-C6C2-4C6D-AAB0-3B1A94F8C77C}"/>
              </a:ext>
            </a:extLst>
          </p:cNvPr>
          <p:cNvSpPr txBox="1"/>
          <p:nvPr/>
        </p:nvSpPr>
        <p:spPr>
          <a:xfrm>
            <a:off x="1765248" y="2410549"/>
            <a:ext cx="1961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>
                <a:solidFill>
                  <a:srgbClr val="0070C0"/>
                </a:solidFill>
              </a:rPr>
              <a:t>GLICINA</a:t>
            </a:r>
            <a:endParaRPr lang="es-MX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05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2E78A43-1A11-4653-B4E6-E3ADDF5A12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43" y="1567967"/>
            <a:ext cx="6915912" cy="41361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299B9822-C6D9-4033-A6FE-0941D2DA7170}"/>
              </a:ext>
            </a:extLst>
          </p:cNvPr>
          <p:cNvSpPr txBox="1"/>
          <p:nvPr/>
        </p:nvSpPr>
        <p:spPr>
          <a:xfrm>
            <a:off x="7599472" y="4371976"/>
            <a:ext cx="42404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rgbClr val="FF0000"/>
                </a:solidFill>
              </a:rPr>
              <a:t>+ 40,000 Estudios</a:t>
            </a:r>
          </a:p>
        </p:txBody>
      </p:sp>
      <p:pic>
        <p:nvPicPr>
          <p:cNvPr id="9" name="Picture 8" descr="A screenshot of a web page&#10;&#10;Description automatically generated">
            <a:extLst>
              <a:ext uri="{FF2B5EF4-FFF2-40B4-BE49-F238E27FC236}">
                <a16:creationId xmlns:a16="http://schemas.microsoft.com/office/drawing/2014/main" id="{C7D958F6-37CD-69B1-0D09-EFB8290EF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031" y="316089"/>
            <a:ext cx="5662926" cy="373532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Flecha: a la derecha 6">
            <a:extLst>
              <a:ext uri="{FF2B5EF4-FFF2-40B4-BE49-F238E27FC236}">
                <a16:creationId xmlns:a16="http://schemas.microsoft.com/office/drawing/2014/main" id="{E1C0FAF1-E526-8B9D-6069-86DACE67D507}"/>
              </a:ext>
            </a:extLst>
          </p:cNvPr>
          <p:cNvSpPr/>
          <p:nvPr/>
        </p:nvSpPr>
        <p:spPr>
          <a:xfrm flipH="1">
            <a:off x="8710882" y="1783383"/>
            <a:ext cx="595223" cy="282011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08363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1AC1DB2B-75E6-4161-BA54-FA0DF1C6AD5E}"/>
              </a:ext>
            </a:extLst>
          </p:cNvPr>
          <p:cNvSpPr txBox="1"/>
          <p:nvPr/>
        </p:nvSpPr>
        <p:spPr>
          <a:xfrm>
            <a:off x="3838754" y="292553"/>
            <a:ext cx="78931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chemeClr val="accent1">
                    <a:lumMod val="50000"/>
                  </a:schemeClr>
                </a:solidFill>
              </a:rPr>
              <a:t>Funciones Principales del Glutatión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C354BE7E-6151-4CAE-B22F-03E76033C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11" y="1224124"/>
            <a:ext cx="3061988" cy="200943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18AF168-538F-4474-9FEE-B61B89C8C2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11" y="3850001"/>
            <a:ext cx="3061988" cy="169021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CA4CBD72-D7B9-429C-B1CD-AF44AD453B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1564" y="1224125"/>
            <a:ext cx="3583012" cy="200943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5A55F362-E480-4E77-B277-245810883C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1564" y="3850001"/>
            <a:ext cx="2198259" cy="169021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0863EBF5-BF4F-45BF-BF90-8BD63518EACD}"/>
              </a:ext>
            </a:extLst>
          </p:cNvPr>
          <p:cNvSpPr txBox="1"/>
          <p:nvPr/>
        </p:nvSpPr>
        <p:spPr>
          <a:xfrm>
            <a:off x="517692" y="3272920"/>
            <a:ext cx="4153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 err="1">
                <a:solidFill>
                  <a:srgbClr val="FF0000"/>
                </a:solidFill>
              </a:rPr>
              <a:t>I</a:t>
            </a:r>
            <a:r>
              <a:rPr lang="es-MX" sz="2400" b="1" dirty="0" err="1">
                <a:solidFill>
                  <a:schemeClr val="accent1">
                    <a:lumMod val="50000"/>
                  </a:schemeClr>
                </a:solidFill>
              </a:rPr>
              <a:t>nmunoregulador</a:t>
            </a:r>
            <a:endParaRPr lang="es-MX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67BA2AF5-D294-47D7-9054-DFAFBF012C62}"/>
              </a:ext>
            </a:extLst>
          </p:cNvPr>
          <p:cNvSpPr txBox="1"/>
          <p:nvPr/>
        </p:nvSpPr>
        <p:spPr>
          <a:xfrm>
            <a:off x="517692" y="5569758"/>
            <a:ext cx="4153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rgbClr val="FF0000"/>
                </a:solidFill>
              </a:rPr>
              <a:t>E</a:t>
            </a:r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nergía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AA120561-E568-4D27-A8F1-F602711B6C37}"/>
              </a:ext>
            </a:extLst>
          </p:cNvPr>
          <p:cNvSpPr txBox="1"/>
          <p:nvPr/>
        </p:nvSpPr>
        <p:spPr>
          <a:xfrm>
            <a:off x="4366932" y="3254302"/>
            <a:ext cx="4153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 err="1">
                <a:solidFill>
                  <a:srgbClr val="FF0000"/>
                </a:solidFill>
              </a:rPr>
              <a:t>D</a:t>
            </a:r>
            <a:r>
              <a:rPr lang="es-MX" sz="2400" b="1" dirty="0" err="1">
                <a:solidFill>
                  <a:schemeClr val="accent1">
                    <a:lumMod val="50000"/>
                  </a:schemeClr>
                </a:solidFill>
              </a:rPr>
              <a:t>esintoxicador</a:t>
            </a:r>
            <a:endParaRPr lang="es-MX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CuadroTexto 13">
            <a:extLst>
              <a:ext uri="{FF2B5EF4-FFF2-40B4-BE49-F238E27FC236}">
                <a16:creationId xmlns:a16="http://schemas.microsoft.com/office/drawing/2014/main" id="{5133EEFB-6BAF-429E-AF82-6987A87C4EFE}"/>
              </a:ext>
            </a:extLst>
          </p:cNvPr>
          <p:cNvSpPr txBox="1"/>
          <p:nvPr/>
        </p:nvSpPr>
        <p:spPr>
          <a:xfrm>
            <a:off x="4416201" y="5560966"/>
            <a:ext cx="4153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>
                <a:solidFill>
                  <a:srgbClr val="FF0000"/>
                </a:solidFill>
              </a:rPr>
              <a:t>A</a:t>
            </a:r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ntioxidante</a:t>
            </a:r>
          </a:p>
        </p:txBody>
      </p:sp>
      <p:pic>
        <p:nvPicPr>
          <p:cNvPr id="16" name="Imagen 15">
            <a:extLst>
              <a:ext uri="{FF2B5EF4-FFF2-40B4-BE49-F238E27FC236}">
                <a16:creationId xmlns:a16="http://schemas.microsoft.com/office/drawing/2014/main" id="{370C5BF3-F741-491D-976A-EA5F33311B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01517" y="2172891"/>
            <a:ext cx="4312025" cy="242263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AC9CA3C9-E664-4DD4-9B79-67E03ECF95E3}"/>
              </a:ext>
            </a:extLst>
          </p:cNvPr>
          <p:cNvSpPr txBox="1"/>
          <p:nvPr/>
        </p:nvSpPr>
        <p:spPr>
          <a:xfrm>
            <a:off x="7262533" y="4459771"/>
            <a:ext cx="18902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2400" b="1" dirty="0" err="1">
                <a:solidFill>
                  <a:srgbClr val="FF0000"/>
                </a:solidFill>
              </a:rPr>
              <a:t>S</a:t>
            </a:r>
            <a:r>
              <a:rPr lang="es-MX" sz="2400" b="1" dirty="0" err="1">
                <a:solidFill>
                  <a:schemeClr val="accent1">
                    <a:lumMod val="50000"/>
                  </a:schemeClr>
                </a:solidFill>
              </a:rPr>
              <a:t>intesis</a:t>
            </a:r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 y Reparación del ADN</a:t>
            </a:r>
          </a:p>
        </p:txBody>
      </p:sp>
    </p:spTree>
    <p:extLst>
      <p:ext uri="{BB962C8B-B14F-4D97-AF65-F5344CB8AC3E}">
        <p14:creationId xmlns:p14="http://schemas.microsoft.com/office/powerpoint/2010/main" val="2585681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3F3F9CFD-F2F4-45B7-A5E9-EFE7DC720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17" y="1947378"/>
            <a:ext cx="4071147" cy="241978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4C03292A-A3BE-4D70-9EF7-5BE67F08E0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6164" y="1165396"/>
            <a:ext cx="7260351" cy="398374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1795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ook with qr code and a blue box&#10;&#10;Description automatically generated">
            <a:extLst>
              <a:ext uri="{FF2B5EF4-FFF2-40B4-BE49-F238E27FC236}">
                <a16:creationId xmlns:a16="http://schemas.microsoft.com/office/drawing/2014/main" id="{F6C3BCA4-4116-94EF-FAB3-8FF181E6E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9569"/>
            <a:ext cx="3848100" cy="2400300"/>
          </a:xfrm>
          <a:prstGeom prst="rect">
            <a:avLst/>
          </a:prstGeom>
        </p:spPr>
      </p:pic>
      <p:pic>
        <p:nvPicPr>
          <p:cNvPr id="8" name="Picture 7" descr="A close-up of a poster&#10;&#10;Description automatically generated">
            <a:extLst>
              <a:ext uri="{FF2B5EF4-FFF2-40B4-BE49-F238E27FC236}">
                <a16:creationId xmlns:a16="http://schemas.microsoft.com/office/drawing/2014/main" id="{274FE07F-A11B-D68C-DE60-C575E91E3C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231" y="2972038"/>
            <a:ext cx="5272088" cy="2596912"/>
          </a:xfrm>
          <a:prstGeom prst="rect">
            <a:avLst/>
          </a:prstGeom>
        </p:spPr>
      </p:pic>
      <p:pic>
        <p:nvPicPr>
          <p:cNvPr id="12" name="Picture 11" descr="A close-up of a sign&#10;&#10;Description automatically generated">
            <a:extLst>
              <a:ext uri="{FF2B5EF4-FFF2-40B4-BE49-F238E27FC236}">
                <a16:creationId xmlns:a16="http://schemas.microsoft.com/office/drawing/2014/main" id="{318F6939-2C2C-B178-2AD5-3DDA0A87BC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0"/>
            <a:ext cx="3810000" cy="1676400"/>
          </a:xfrm>
          <a:prstGeom prst="rect">
            <a:avLst/>
          </a:prstGeom>
        </p:spPr>
      </p:pic>
      <p:pic>
        <p:nvPicPr>
          <p:cNvPr id="18" name="Picture 17" descr="A poster of a medical product&#10;&#10;Description automatically generated with medium confidence">
            <a:extLst>
              <a:ext uri="{FF2B5EF4-FFF2-40B4-BE49-F238E27FC236}">
                <a16:creationId xmlns:a16="http://schemas.microsoft.com/office/drawing/2014/main" id="{D1062A47-8245-13FD-E8A3-EF3C203B23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300" y="1289050"/>
            <a:ext cx="5219700" cy="427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271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4201525B-51EB-D167-31CB-27D0CC0BB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070" y="486605"/>
            <a:ext cx="7003168" cy="508048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Flecha: a la derecha 3">
            <a:extLst>
              <a:ext uri="{FF2B5EF4-FFF2-40B4-BE49-F238E27FC236}">
                <a16:creationId xmlns:a16="http://schemas.microsoft.com/office/drawing/2014/main" id="{6299A892-674D-FAE5-BA60-104FF2D10E03}"/>
              </a:ext>
            </a:extLst>
          </p:cNvPr>
          <p:cNvSpPr/>
          <p:nvPr/>
        </p:nvSpPr>
        <p:spPr>
          <a:xfrm flipH="1">
            <a:off x="4284191" y="2431650"/>
            <a:ext cx="843133" cy="399468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2122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EFDF5D7-1C39-4FDD-94FB-F5B0D35B1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602" y="391826"/>
            <a:ext cx="9864795" cy="514006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Flecha: a la derecha 3">
            <a:extLst>
              <a:ext uri="{FF2B5EF4-FFF2-40B4-BE49-F238E27FC236}">
                <a16:creationId xmlns:a16="http://schemas.microsoft.com/office/drawing/2014/main" id="{F97A9C06-6E4F-42AB-BDCA-3F17231CE5D9}"/>
              </a:ext>
            </a:extLst>
          </p:cNvPr>
          <p:cNvSpPr/>
          <p:nvPr/>
        </p:nvSpPr>
        <p:spPr>
          <a:xfrm flipH="1">
            <a:off x="5252866" y="3609156"/>
            <a:ext cx="843133" cy="399468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5" name="Flecha: a la derecha 4">
            <a:extLst>
              <a:ext uri="{FF2B5EF4-FFF2-40B4-BE49-F238E27FC236}">
                <a16:creationId xmlns:a16="http://schemas.microsoft.com/office/drawing/2014/main" id="{86471816-E02B-45A2-B4A7-E06110708CE0}"/>
              </a:ext>
            </a:extLst>
          </p:cNvPr>
          <p:cNvSpPr/>
          <p:nvPr/>
        </p:nvSpPr>
        <p:spPr>
          <a:xfrm rot="16200000" flipH="1">
            <a:off x="7940898" y="4052616"/>
            <a:ext cx="843133" cy="399468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984F0A9A-D4BD-487B-8380-5546C1536DA5}"/>
              </a:ext>
            </a:extLst>
          </p:cNvPr>
          <p:cNvCxnSpPr>
            <a:cxnSpLocks/>
          </p:cNvCxnSpPr>
          <p:nvPr/>
        </p:nvCxnSpPr>
        <p:spPr>
          <a:xfrm>
            <a:off x="6340415" y="4925683"/>
            <a:ext cx="2838091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E7BB7934-FBC0-47DB-A095-F2F0495A1BEF}"/>
              </a:ext>
            </a:extLst>
          </p:cNvPr>
          <p:cNvCxnSpPr>
            <a:cxnSpLocks/>
          </p:cNvCxnSpPr>
          <p:nvPr/>
        </p:nvCxnSpPr>
        <p:spPr>
          <a:xfrm>
            <a:off x="8278483" y="5190227"/>
            <a:ext cx="1883434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cto 10">
            <a:extLst>
              <a:ext uri="{FF2B5EF4-FFF2-40B4-BE49-F238E27FC236}">
                <a16:creationId xmlns:a16="http://schemas.microsoft.com/office/drawing/2014/main" id="{2BE8327B-3102-48DC-938A-B3DEAC66B92F}"/>
              </a:ext>
            </a:extLst>
          </p:cNvPr>
          <p:cNvCxnSpPr>
            <a:cxnSpLocks/>
          </p:cNvCxnSpPr>
          <p:nvPr/>
        </p:nvCxnSpPr>
        <p:spPr>
          <a:xfrm>
            <a:off x="4134928" y="5325375"/>
            <a:ext cx="1273834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4011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A60E0602-FACE-446D-958B-04A5DAAF0C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679" y="610026"/>
            <a:ext cx="9546355" cy="486157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21014FA3-B31A-4F54-A623-7CCEDDC471E6}"/>
              </a:ext>
            </a:extLst>
          </p:cNvPr>
          <p:cNvSpPr txBox="1"/>
          <p:nvPr/>
        </p:nvSpPr>
        <p:spPr>
          <a:xfrm>
            <a:off x="803153" y="3636631"/>
            <a:ext cx="306148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Nutriceutical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Modulation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of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Glutathione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with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Humanized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Native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Milk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Serum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Protein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Isolate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Immunocal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Aplication</a:t>
            </a: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 in AIDS and </a:t>
            </a:r>
            <a:r>
              <a:rPr lang="es-MX" sz="2000" b="1" dirty="0" err="1">
                <a:solidFill>
                  <a:schemeClr val="accent1">
                    <a:lumMod val="50000"/>
                  </a:schemeClr>
                </a:solidFill>
              </a:rPr>
              <a:t>Cancer</a:t>
            </a:r>
            <a:endParaRPr lang="es-MX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84356B9F-4439-4059-A63D-814F6DF3AE9B}"/>
              </a:ext>
            </a:extLst>
          </p:cNvPr>
          <p:cNvSpPr txBox="1"/>
          <p:nvPr/>
        </p:nvSpPr>
        <p:spPr>
          <a:xfrm>
            <a:off x="869289" y="2881071"/>
            <a:ext cx="3061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5400" b="1" dirty="0">
                <a:solidFill>
                  <a:srgbClr val="0070C0"/>
                </a:solidFill>
              </a:rPr>
              <a:t>42</a:t>
            </a:r>
          </a:p>
        </p:txBody>
      </p:sp>
    </p:spTree>
    <p:extLst>
      <p:ext uri="{BB962C8B-B14F-4D97-AF65-F5344CB8AC3E}">
        <p14:creationId xmlns:p14="http://schemas.microsoft.com/office/powerpoint/2010/main" val="1344180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D03B608B-7BEE-47AE-B782-E1D71E5ED542}"/>
              </a:ext>
            </a:extLst>
          </p:cNvPr>
          <p:cNvSpPr txBox="1"/>
          <p:nvPr/>
        </p:nvSpPr>
        <p:spPr>
          <a:xfrm>
            <a:off x="6194661" y="383215"/>
            <a:ext cx="5181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000" b="1" dirty="0" err="1">
                <a:solidFill>
                  <a:schemeClr val="accent1">
                    <a:lumMod val="50000"/>
                  </a:schemeClr>
                </a:solidFill>
              </a:rPr>
              <a:t>Immunocal</a:t>
            </a:r>
            <a:r>
              <a:rPr lang="es-MX" sz="3000" b="1" dirty="0">
                <a:solidFill>
                  <a:schemeClr val="accent1">
                    <a:lumMod val="50000"/>
                  </a:schemeClr>
                </a:solidFill>
              </a:rPr>
              <a:t> es el producto de origen natural más importante que consumirá en su vida</a:t>
            </a: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4AE94302-4CC1-4B37-9EAD-41A07F6E899C}"/>
              </a:ext>
            </a:extLst>
          </p:cNvPr>
          <p:cNvSpPr/>
          <p:nvPr/>
        </p:nvSpPr>
        <p:spPr>
          <a:xfrm>
            <a:off x="6013686" y="337496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BBC5B943-619A-4DBD-A8EE-4A723307ECF7}"/>
              </a:ext>
            </a:extLst>
          </p:cNvPr>
          <p:cNvSpPr/>
          <p:nvPr/>
        </p:nvSpPr>
        <p:spPr>
          <a:xfrm>
            <a:off x="6013686" y="1915782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40F10F1B-BC01-409C-B837-8FD89D8BAFE6}"/>
              </a:ext>
            </a:extLst>
          </p:cNvPr>
          <p:cNvSpPr txBox="1"/>
          <p:nvPr/>
        </p:nvSpPr>
        <p:spPr>
          <a:xfrm>
            <a:off x="2397069" y="4909422"/>
            <a:ext cx="518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2000" dirty="0" err="1">
                <a:solidFill>
                  <a:srgbClr val="0070C0"/>
                </a:solidFill>
              </a:rPr>
              <a:t>Immunocal</a:t>
            </a:r>
            <a:r>
              <a:rPr lang="es-MX" sz="2000" dirty="0">
                <a:solidFill>
                  <a:srgbClr val="0070C0"/>
                </a:solidFill>
              </a:rPr>
              <a:t> es un “precursor de glutatión” especialmente formulado que ayuda a mantener un sistema inmune fuerte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D9F16F33-A489-4FF3-93C9-671EA19B41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67" y="1440746"/>
            <a:ext cx="9393804" cy="356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6282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CA7A9EC-FD25-4158-9C07-64EFD694B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" y="0"/>
            <a:ext cx="12379062" cy="685800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4FCFE232-F80C-4CB9-BF13-258C6FFDBD38}"/>
              </a:ext>
            </a:extLst>
          </p:cNvPr>
          <p:cNvSpPr txBox="1"/>
          <p:nvPr/>
        </p:nvSpPr>
        <p:spPr>
          <a:xfrm>
            <a:off x="320073" y="1133978"/>
            <a:ext cx="306148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Con mejoría en casos de Diabetes y sus estragos, Cáncer de todo tipo, Bronquitis Crónica, </a:t>
            </a:r>
          </a:p>
          <a:p>
            <a:pPr>
              <a:lnSpc>
                <a:spcPts val="2200"/>
              </a:lnSpc>
            </a:pP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Alergias, Asma,</a:t>
            </a:r>
          </a:p>
          <a:p>
            <a:pPr>
              <a:lnSpc>
                <a:spcPts val="2200"/>
              </a:lnSpc>
            </a:pPr>
            <a:r>
              <a:rPr lang="es-MX" sz="2000" b="1" dirty="0">
                <a:solidFill>
                  <a:schemeClr val="accent1">
                    <a:lumMod val="50000"/>
                  </a:schemeClr>
                </a:solidFill>
              </a:rPr>
              <a:t>Depresión,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362C520-2828-4C67-9ABB-43657E82D980}"/>
              </a:ext>
            </a:extLst>
          </p:cNvPr>
          <p:cNvSpPr txBox="1"/>
          <p:nvPr/>
        </p:nvSpPr>
        <p:spPr>
          <a:xfrm>
            <a:off x="164798" y="150302"/>
            <a:ext cx="5181600" cy="887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s-MX" sz="3600" b="1" dirty="0">
                <a:solidFill>
                  <a:schemeClr val="bg1"/>
                </a:solidFill>
              </a:rPr>
              <a:t>Miles de</a:t>
            </a:r>
          </a:p>
          <a:p>
            <a:pPr>
              <a:lnSpc>
                <a:spcPts val="3000"/>
              </a:lnSpc>
            </a:pPr>
            <a:r>
              <a:rPr lang="es-MX" sz="3600" b="1" dirty="0">
                <a:solidFill>
                  <a:schemeClr val="bg1"/>
                </a:solidFill>
              </a:rPr>
              <a:t>testimonios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40B2DBD4-DE04-48FB-80F7-7E086BEBA4B1}"/>
              </a:ext>
            </a:extLst>
          </p:cNvPr>
          <p:cNvSpPr txBox="1"/>
          <p:nvPr/>
        </p:nvSpPr>
        <p:spPr>
          <a:xfrm>
            <a:off x="8686798" y="1384635"/>
            <a:ext cx="33404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Lupus,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Úlceras,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Esclerosis,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Depresión,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Pancreatitis,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Fibromialgia,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Osteoartritis,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Cataratas, Estrés,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Fibrosis, Psoriasis,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Parkinson, Alzheimer,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Problemas de tiroides,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Degeneración muscular,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Prevención de ataques al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corazón y arteriosclerosis,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Defensa antiviral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(SIDA, gripe, hepatitis, herpes, etc.)</a:t>
            </a:r>
          </a:p>
          <a:p>
            <a:pPr algn="r">
              <a:lnSpc>
                <a:spcPts val="1800"/>
              </a:lnSpc>
            </a:pPr>
            <a:r>
              <a:rPr lang="es-MX" sz="1600" b="1" dirty="0">
                <a:solidFill>
                  <a:schemeClr val="accent1">
                    <a:lumMod val="50000"/>
                  </a:schemeClr>
                </a:solidFill>
              </a:rPr>
              <a:t>Desinflamación, Desintoxicación, Energía, Fuerza física, Resistencia</a:t>
            </a:r>
          </a:p>
        </p:txBody>
      </p:sp>
    </p:spTree>
    <p:extLst>
      <p:ext uri="{BB962C8B-B14F-4D97-AF65-F5344CB8AC3E}">
        <p14:creationId xmlns:p14="http://schemas.microsoft.com/office/powerpoint/2010/main" val="40884450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32FFB968-DD0F-4FBC-A4AC-A46355DD9C6C}"/>
              </a:ext>
            </a:extLst>
          </p:cNvPr>
          <p:cNvSpPr txBox="1"/>
          <p:nvPr/>
        </p:nvSpPr>
        <p:spPr>
          <a:xfrm>
            <a:off x="6013686" y="139315"/>
            <a:ext cx="53722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000" b="1" dirty="0">
                <a:solidFill>
                  <a:schemeClr val="accent1">
                    <a:lumMod val="50000"/>
                  </a:schemeClr>
                </a:solidFill>
              </a:rPr>
              <a:t>Línea de productos de gran calidad respaldada por la ciencia</a:t>
            </a:r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2184B1AA-8487-4145-B6B2-6154C1117DC4}"/>
              </a:ext>
            </a:extLst>
          </p:cNvPr>
          <p:cNvSpPr/>
          <p:nvPr/>
        </p:nvSpPr>
        <p:spPr>
          <a:xfrm>
            <a:off x="6013686" y="100430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0D3B71DB-2D7E-4A2A-9FF2-E56B939AE932}"/>
              </a:ext>
            </a:extLst>
          </p:cNvPr>
          <p:cNvSpPr/>
          <p:nvPr/>
        </p:nvSpPr>
        <p:spPr>
          <a:xfrm>
            <a:off x="6013686" y="1174315"/>
            <a:ext cx="554355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pic>
        <p:nvPicPr>
          <p:cNvPr id="3" name="Picture 2" descr="A group of colorful boxes&#10;&#10;Description automatically generated">
            <a:extLst>
              <a:ext uri="{FF2B5EF4-FFF2-40B4-BE49-F238E27FC236}">
                <a16:creationId xmlns:a16="http://schemas.microsoft.com/office/drawing/2014/main" id="{BD63F52B-F817-32BE-EDC4-89860FD8B5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45" y="1376878"/>
            <a:ext cx="8001116" cy="447465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15282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DF72206D-DC40-4FDF-82B6-8ADB3806417D}"/>
              </a:ext>
            </a:extLst>
          </p:cNvPr>
          <p:cNvSpPr txBox="1"/>
          <p:nvPr/>
        </p:nvSpPr>
        <p:spPr>
          <a:xfrm>
            <a:off x="2344885" y="1103422"/>
            <a:ext cx="70822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chemeClr val="accent1">
                    <a:lumMod val="50000"/>
                  </a:schemeClr>
                </a:solidFill>
              </a:rPr>
              <a:t>¿TE GUSTARÍA APRENDER CÓMO TUS PRODUCTOS PUEDEN SER</a:t>
            </a:r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CF6C09DC-30F4-451D-BA06-83A7A5C7FDA0}"/>
              </a:ext>
            </a:extLst>
          </p:cNvPr>
          <p:cNvSpPr/>
          <p:nvPr/>
        </p:nvSpPr>
        <p:spPr>
          <a:xfrm>
            <a:off x="2429145" y="4908658"/>
            <a:ext cx="697571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4938BE78-9927-4BA2-8E02-E5E766C60C2F}"/>
              </a:ext>
            </a:extLst>
          </p:cNvPr>
          <p:cNvSpPr txBox="1"/>
          <p:nvPr/>
        </p:nvSpPr>
        <p:spPr>
          <a:xfrm>
            <a:off x="2329399" y="2663529"/>
            <a:ext cx="7082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7200" b="1" dirty="0">
                <a:solidFill>
                  <a:schemeClr val="accent1">
                    <a:lumMod val="50000"/>
                  </a:schemeClr>
                </a:solidFill>
              </a:rPr>
              <a:t>GRATIS?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FF95967B-6AB1-4267-B068-B2B19CD5F98A}"/>
              </a:ext>
            </a:extLst>
          </p:cNvPr>
          <p:cNvSpPr txBox="1"/>
          <p:nvPr/>
        </p:nvSpPr>
        <p:spPr>
          <a:xfrm>
            <a:off x="2375859" y="3585219"/>
            <a:ext cx="70822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4000" b="1" dirty="0">
                <a:solidFill>
                  <a:srgbClr val="0070C0"/>
                </a:solidFill>
              </a:rPr>
              <a:t>O MEJOR AÚN, TE PAGUEN</a:t>
            </a:r>
          </a:p>
          <a:p>
            <a:pPr algn="ctr"/>
            <a:r>
              <a:rPr lang="es-MX" sz="4000" b="1" dirty="0">
                <a:solidFill>
                  <a:srgbClr val="0070C0"/>
                </a:solidFill>
              </a:rPr>
              <a:t>POR CONSUMIRLOS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53EED169-C061-444C-A92E-53C7C6F6E731}"/>
              </a:ext>
            </a:extLst>
          </p:cNvPr>
          <p:cNvSpPr/>
          <p:nvPr/>
        </p:nvSpPr>
        <p:spPr>
          <a:xfrm>
            <a:off x="2398172" y="1042964"/>
            <a:ext cx="697571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/>
          </a:p>
        </p:txBody>
      </p:sp>
      <p:sp>
        <p:nvSpPr>
          <p:cNvPr id="8" name="Flecha: cheurón 7">
            <a:extLst>
              <a:ext uri="{FF2B5EF4-FFF2-40B4-BE49-F238E27FC236}">
                <a16:creationId xmlns:a16="http://schemas.microsoft.com/office/drawing/2014/main" id="{C7800A5B-763E-4A6F-AE82-D5180B29E6EA}"/>
              </a:ext>
            </a:extLst>
          </p:cNvPr>
          <p:cNvSpPr/>
          <p:nvPr/>
        </p:nvSpPr>
        <p:spPr>
          <a:xfrm>
            <a:off x="1763385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Flecha: cheurón 8">
            <a:extLst>
              <a:ext uri="{FF2B5EF4-FFF2-40B4-BE49-F238E27FC236}">
                <a16:creationId xmlns:a16="http://schemas.microsoft.com/office/drawing/2014/main" id="{18DE0336-AFAD-4E89-BD4E-27C66D4B57A0}"/>
              </a:ext>
            </a:extLst>
          </p:cNvPr>
          <p:cNvSpPr/>
          <p:nvPr/>
        </p:nvSpPr>
        <p:spPr>
          <a:xfrm>
            <a:off x="1298278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Flecha: cheurón 9">
            <a:extLst>
              <a:ext uri="{FF2B5EF4-FFF2-40B4-BE49-F238E27FC236}">
                <a16:creationId xmlns:a16="http://schemas.microsoft.com/office/drawing/2014/main" id="{DA54E8ED-570C-44EF-9500-7BE32A736322}"/>
              </a:ext>
            </a:extLst>
          </p:cNvPr>
          <p:cNvSpPr/>
          <p:nvPr/>
        </p:nvSpPr>
        <p:spPr>
          <a:xfrm>
            <a:off x="807294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Flecha: cheurón 10">
            <a:extLst>
              <a:ext uri="{FF2B5EF4-FFF2-40B4-BE49-F238E27FC236}">
                <a16:creationId xmlns:a16="http://schemas.microsoft.com/office/drawing/2014/main" id="{711F138A-082F-4E75-8BBD-C6D4F3C9F041}"/>
              </a:ext>
            </a:extLst>
          </p:cNvPr>
          <p:cNvSpPr/>
          <p:nvPr/>
        </p:nvSpPr>
        <p:spPr>
          <a:xfrm flipH="1" flipV="1">
            <a:off x="10360951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Flecha: cheurón 11">
            <a:extLst>
              <a:ext uri="{FF2B5EF4-FFF2-40B4-BE49-F238E27FC236}">
                <a16:creationId xmlns:a16="http://schemas.microsoft.com/office/drawing/2014/main" id="{176FD7AC-F0E7-46E2-BCB8-53E83D68FB6F}"/>
              </a:ext>
            </a:extLst>
          </p:cNvPr>
          <p:cNvSpPr/>
          <p:nvPr/>
        </p:nvSpPr>
        <p:spPr>
          <a:xfrm flipH="1" flipV="1">
            <a:off x="9895844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Flecha: cheurón 12">
            <a:extLst>
              <a:ext uri="{FF2B5EF4-FFF2-40B4-BE49-F238E27FC236}">
                <a16:creationId xmlns:a16="http://schemas.microsoft.com/office/drawing/2014/main" id="{09A4756C-1E9D-45D9-A8DC-05C7B4682CE6}"/>
              </a:ext>
            </a:extLst>
          </p:cNvPr>
          <p:cNvSpPr/>
          <p:nvPr/>
        </p:nvSpPr>
        <p:spPr>
          <a:xfrm flipH="1" flipV="1">
            <a:off x="9404860" y="2547491"/>
            <a:ext cx="612474" cy="1423987"/>
          </a:xfrm>
          <a:prstGeom prst="chevro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614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1403FFE1-6D79-4937-AEAF-FF8BC8AAB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200" y="1731761"/>
            <a:ext cx="11142566" cy="3687775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86346AD8-D00A-40A8-AD2B-836F0B3EB10B}"/>
              </a:ext>
            </a:extLst>
          </p:cNvPr>
          <p:cNvSpPr txBox="1"/>
          <p:nvPr/>
        </p:nvSpPr>
        <p:spPr>
          <a:xfrm>
            <a:off x="4194348" y="193510"/>
            <a:ext cx="6523503" cy="815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Más de 40 años de investigación.</a:t>
            </a:r>
          </a:p>
          <a:p>
            <a:pPr algn="ctr">
              <a:lnSpc>
                <a:spcPts val="2800"/>
              </a:lnSpc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Más de 20 años creando la oportunidad</a:t>
            </a:r>
            <a:endParaRPr lang="es-MX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4231FE58-4BD3-4E06-8B92-1A2214CF6707}"/>
              </a:ext>
            </a:extLst>
          </p:cNvPr>
          <p:cNvSpPr txBox="1"/>
          <p:nvPr/>
        </p:nvSpPr>
        <p:spPr>
          <a:xfrm>
            <a:off x="304799" y="349867"/>
            <a:ext cx="5181600" cy="516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s-MX" sz="4000" b="1" dirty="0">
                <a:solidFill>
                  <a:schemeClr val="bg1"/>
                </a:solidFill>
              </a:rPr>
              <a:t>IMMUNOTEC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2B8F06D6-BC5F-4A6F-AACE-F3A0B0B207DE}"/>
              </a:ext>
            </a:extLst>
          </p:cNvPr>
          <p:cNvSpPr txBox="1"/>
          <p:nvPr/>
        </p:nvSpPr>
        <p:spPr>
          <a:xfrm>
            <a:off x="421200" y="1286975"/>
            <a:ext cx="11142566" cy="411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400"/>
              </a:lnSpc>
            </a:pPr>
            <a:r>
              <a:rPr lang="es-MX" sz="2600" dirty="0">
                <a:solidFill>
                  <a:schemeClr val="accent1">
                    <a:lumMod val="50000"/>
                  </a:schemeClr>
                </a:solidFill>
              </a:rPr>
              <a:t>Las Oficinas Corporativas de </a:t>
            </a:r>
            <a:r>
              <a:rPr lang="es-MX" sz="2600" dirty="0" err="1">
                <a:solidFill>
                  <a:schemeClr val="accent1">
                    <a:lumMod val="50000"/>
                  </a:schemeClr>
                </a:solidFill>
              </a:rPr>
              <a:t>Immunotec</a:t>
            </a:r>
            <a:r>
              <a:rPr lang="es-MX" sz="2600" dirty="0">
                <a:solidFill>
                  <a:schemeClr val="accent1">
                    <a:lumMod val="50000"/>
                  </a:schemeClr>
                </a:solidFill>
              </a:rPr>
              <a:t> se encuentran en 3 ciudades principales</a:t>
            </a:r>
          </a:p>
        </p:txBody>
      </p:sp>
    </p:spTree>
    <p:extLst>
      <p:ext uri="{BB962C8B-B14F-4D97-AF65-F5344CB8AC3E}">
        <p14:creationId xmlns:p14="http://schemas.microsoft.com/office/powerpoint/2010/main" val="2234320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86346AD8-D00A-40A8-AD2B-836F0B3EB10B}"/>
              </a:ext>
            </a:extLst>
          </p:cNvPr>
          <p:cNvSpPr txBox="1"/>
          <p:nvPr/>
        </p:nvSpPr>
        <p:spPr>
          <a:xfrm>
            <a:off x="4246107" y="478182"/>
            <a:ext cx="6523503" cy="510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s-MX" sz="4400" b="1" dirty="0">
                <a:solidFill>
                  <a:schemeClr val="accent1">
                    <a:lumMod val="50000"/>
                  </a:schemeClr>
                </a:solidFill>
              </a:rPr>
              <a:t>Conoce a Nuestros Líderes</a:t>
            </a:r>
            <a:endParaRPr lang="es-MX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D49A881D-774D-4444-81F9-96EF46BF5222}"/>
              </a:ext>
            </a:extLst>
          </p:cNvPr>
          <p:cNvSpPr txBox="1"/>
          <p:nvPr/>
        </p:nvSpPr>
        <p:spPr>
          <a:xfrm>
            <a:off x="3651547" y="2306882"/>
            <a:ext cx="6795042" cy="608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es-MX" sz="2000" dirty="0">
                <a:solidFill>
                  <a:schemeClr val="accent1">
                    <a:lumMod val="50000"/>
                  </a:schemeClr>
                </a:solidFill>
              </a:rPr>
              <a:t>Empresario con amplia experiencia en compañías de venta directa, apasionado por la gente y el modelo de negocio.</a:t>
            </a: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F280F270-1F87-407D-80DE-9DD1DA05EDD2}"/>
              </a:ext>
            </a:extLst>
          </p:cNvPr>
          <p:cNvSpPr txBox="1"/>
          <p:nvPr/>
        </p:nvSpPr>
        <p:spPr>
          <a:xfrm>
            <a:off x="3651547" y="3380253"/>
            <a:ext cx="6795042" cy="1121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es-MX" sz="2000" i="1" dirty="0">
                <a:solidFill>
                  <a:schemeClr val="accent1">
                    <a:lumMod val="50000"/>
                  </a:schemeClr>
                </a:solidFill>
              </a:rPr>
              <a:t>“Estaba buscando una compañía que se alineara con mis valores, cultura y visión, y </a:t>
            </a:r>
            <a:r>
              <a:rPr lang="es-MX" sz="2000" i="1" dirty="0" err="1">
                <a:solidFill>
                  <a:schemeClr val="accent1">
                    <a:lumMod val="50000"/>
                  </a:schemeClr>
                </a:solidFill>
              </a:rPr>
              <a:t>ví</a:t>
            </a:r>
            <a:r>
              <a:rPr lang="es-MX" sz="2000" i="1" dirty="0">
                <a:solidFill>
                  <a:schemeClr val="accent1">
                    <a:lumMod val="50000"/>
                  </a:schemeClr>
                </a:solidFill>
              </a:rPr>
              <a:t> un gran potencial en la compra de </a:t>
            </a:r>
            <a:r>
              <a:rPr lang="es-MX" sz="2000" i="1" dirty="0" err="1">
                <a:solidFill>
                  <a:schemeClr val="accent1">
                    <a:lumMod val="50000"/>
                  </a:schemeClr>
                </a:solidFill>
              </a:rPr>
              <a:t>Immunotec</a:t>
            </a:r>
            <a:r>
              <a:rPr lang="es-MX" sz="2000" i="1" dirty="0">
                <a:solidFill>
                  <a:schemeClr val="accent1">
                    <a:lumMod val="50000"/>
                  </a:schemeClr>
                </a:solidFill>
              </a:rPr>
              <a:t>. Me enamoré de su gente. Es el mejor liderazgo de campo que he visto.”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42EA7D8-808D-446E-987A-70D026EAC707}"/>
              </a:ext>
            </a:extLst>
          </p:cNvPr>
          <p:cNvSpPr txBox="1"/>
          <p:nvPr/>
        </p:nvSpPr>
        <p:spPr>
          <a:xfrm>
            <a:off x="5280322" y="1631543"/>
            <a:ext cx="6795042" cy="365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</a:pPr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Mauricio </a:t>
            </a:r>
            <a:r>
              <a:rPr lang="es-MX" sz="2400" b="1" dirty="0" err="1">
                <a:solidFill>
                  <a:schemeClr val="accent1">
                    <a:lumMod val="50000"/>
                  </a:schemeClr>
                </a:solidFill>
              </a:rPr>
              <a:t>Domenzain</a:t>
            </a:r>
            <a:r>
              <a:rPr lang="es-MX" sz="2400" b="1" dirty="0">
                <a:solidFill>
                  <a:schemeClr val="accent1">
                    <a:lumMod val="50000"/>
                  </a:schemeClr>
                </a:solidFill>
              </a:rPr>
              <a:t> - CEO</a:t>
            </a:r>
          </a:p>
        </p:txBody>
      </p:sp>
      <p:pic>
        <p:nvPicPr>
          <p:cNvPr id="2" name="Picture 1" descr="A person with his arms crossed&#10;&#10;Description automatically generated with medium confidence">
            <a:extLst>
              <a:ext uri="{FF2B5EF4-FFF2-40B4-BE49-F238E27FC236}">
                <a16:creationId xmlns:a16="http://schemas.microsoft.com/office/drawing/2014/main" id="{75BBCDE5-ED47-E464-544F-2435B69D9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89" y="1257300"/>
            <a:ext cx="3217258" cy="46291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494144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AE1F16A-2B21-4F1B-B016-ABCCEC423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052" y="388039"/>
            <a:ext cx="9871495" cy="514798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53F895D9-9F5E-4369-BE03-EE2153F97657}"/>
              </a:ext>
            </a:extLst>
          </p:cNvPr>
          <p:cNvSpPr txBox="1"/>
          <p:nvPr/>
        </p:nvSpPr>
        <p:spPr>
          <a:xfrm>
            <a:off x="2384486" y="4114531"/>
            <a:ext cx="27482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6000" b="1" dirty="0">
                <a:solidFill>
                  <a:schemeClr val="accent1">
                    <a:lumMod val="50000"/>
                  </a:schemeClr>
                </a:solidFill>
              </a:rPr>
              <a:t>2017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45BA980E-9C4C-4010-9D78-49118A94FD98}"/>
              </a:ext>
            </a:extLst>
          </p:cNvPr>
          <p:cNvSpPr txBox="1"/>
          <p:nvPr/>
        </p:nvSpPr>
        <p:spPr>
          <a:xfrm>
            <a:off x="5685169" y="4200798"/>
            <a:ext cx="2748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3600" b="1" dirty="0">
                <a:solidFill>
                  <a:srgbClr val="C00000"/>
                </a:solidFill>
              </a:rPr>
              <a:t>$158 billones</a:t>
            </a: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8DFB3F22-E85C-4595-A815-ABCF62A90550}"/>
              </a:ext>
            </a:extLst>
          </p:cNvPr>
          <p:cNvSpPr/>
          <p:nvPr/>
        </p:nvSpPr>
        <p:spPr>
          <a:xfrm>
            <a:off x="6676845" y="2268747"/>
            <a:ext cx="60385" cy="193205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rgbClr val="FF0000"/>
              </a:solidFill>
            </a:endParaRP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9010DA71-3BF6-4169-874D-6C46EEBAA052}"/>
              </a:ext>
            </a:extLst>
          </p:cNvPr>
          <p:cNvSpPr/>
          <p:nvPr/>
        </p:nvSpPr>
        <p:spPr>
          <a:xfrm>
            <a:off x="8381644" y="2268747"/>
            <a:ext cx="60385" cy="193205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141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C81BCDC4-91AD-4FF7-9A4A-8D161C83D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D6069641-3B83-4F40-8382-5C1158B7873C}"/>
              </a:ext>
            </a:extLst>
          </p:cNvPr>
          <p:cNvSpPr txBox="1"/>
          <p:nvPr/>
        </p:nvSpPr>
        <p:spPr>
          <a:xfrm>
            <a:off x="4824077" y="107246"/>
            <a:ext cx="6523503" cy="11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</a:pPr>
            <a:r>
              <a:rPr lang="es-MX" sz="4400" b="1" dirty="0">
                <a:solidFill>
                  <a:schemeClr val="accent1">
                    <a:lumMod val="50000"/>
                  </a:schemeClr>
                </a:solidFill>
              </a:rPr>
              <a:t>Siete maneras de ganar con su nuevo Negocio</a:t>
            </a:r>
            <a:endParaRPr lang="es-MX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EB9F2920-33B6-4E00-BEDE-D1CA1FBE1553}"/>
              </a:ext>
            </a:extLst>
          </p:cNvPr>
          <p:cNvSpPr txBox="1"/>
          <p:nvPr/>
        </p:nvSpPr>
        <p:spPr>
          <a:xfrm>
            <a:off x="2700068" y="1560493"/>
            <a:ext cx="86475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Ganancias de Ventas al por menor: </a:t>
            </a:r>
            <a:r>
              <a:rPr lang="es-MX" sz="2800" b="1" dirty="0">
                <a:solidFill>
                  <a:srgbClr val="FF0000"/>
                </a:solidFill>
              </a:rPr>
              <a:t>30%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Ganancias de Ventas al por mayor: </a:t>
            </a:r>
            <a:r>
              <a:rPr lang="es-MX" sz="2800" b="1" dirty="0">
                <a:solidFill>
                  <a:srgbClr val="FF0000"/>
                </a:solidFill>
              </a:rPr>
              <a:t>25% Dcto. &gt; 5%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Bono por Clientes : </a:t>
            </a:r>
            <a:r>
              <a:rPr lang="es-MX" sz="2800" b="1" dirty="0">
                <a:solidFill>
                  <a:srgbClr val="FF0000"/>
                </a:solidFill>
              </a:rPr>
              <a:t>+5% &gt; +10% &gt; +20%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Bono por Desarrollo de Negocio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Comisiones Residuales y avance de rango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Bono por Ascenso y Bono por Ascenso Acelerado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Bono por Ascenso y Bono por Ascenso Acelerado en línea Ascendente</a:t>
            </a:r>
          </a:p>
        </p:txBody>
      </p:sp>
    </p:spTree>
    <p:extLst>
      <p:ext uri="{BB962C8B-B14F-4D97-AF65-F5344CB8AC3E}">
        <p14:creationId xmlns:p14="http://schemas.microsoft.com/office/powerpoint/2010/main" val="28048903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329C0013-7097-44DC-A2EC-6984E9376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purple and white banner with text&#10;&#10;Description automatically generated">
            <a:extLst>
              <a:ext uri="{FF2B5EF4-FFF2-40B4-BE49-F238E27FC236}">
                <a16:creationId xmlns:a16="http://schemas.microsoft.com/office/drawing/2014/main" id="{45B34E87-2499-4C77-BF72-2A8D0E1470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302" y="439790"/>
            <a:ext cx="10221395" cy="520377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685422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sign with white text and numbers&#10;&#10;Description automatically generated">
            <a:extLst>
              <a:ext uri="{FF2B5EF4-FFF2-40B4-BE49-F238E27FC236}">
                <a16:creationId xmlns:a16="http://schemas.microsoft.com/office/drawing/2014/main" id="{1AF6C661-64A2-7305-74A3-80B13E77D6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33" y="314324"/>
            <a:ext cx="9177042" cy="558641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194642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hart with numbers and people&#10;&#10;Description automatically generated with medium confidence">
            <a:extLst>
              <a:ext uri="{FF2B5EF4-FFF2-40B4-BE49-F238E27FC236}">
                <a16:creationId xmlns:a16="http://schemas.microsoft.com/office/drawing/2014/main" id="{48CAD0EB-0DAC-7356-B542-812CEAA2DC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7" y="497202"/>
            <a:ext cx="9734615" cy="52749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843422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people and numbers&#10;&#10;Description automatically generated with medium confidence">
            <a:extLst>
              <a:ext uri="{FF2B5EF4-FFF2-40B4-BE49-F238E27FC236}">
                <a16:creationId xmlns:a16="http://schemas.microsoft.com/office/drawing/2014/main" id="{98A459C4-BB4E-3D7D-E55D-AE25E681BE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2" y="536738"/>
            <a:ext cx="10089726" cy="537828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221304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sign&#10;&#10;Description automatically generated">
            <a:extLst>
              <a:ext uri="{FF2B5EF4-FFF2-40B4-BE49-F238E27FC236}">
                <a16:creationId xmlns:a16="http://schemas.microsoft.com/office/drawing/2014/main" id="{BCE8F72F-8B13-7437-7D5E-C1873760D6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" y="413275"/>
            <a:ext cx="10255840" cy="553032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429420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7CBEED4-09EF-48F3-B560-1EF8EA369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picture containing person, people, crowd, group&#10;&#10;Description automatically generated">
            <a:extLst>
              <a:ext uri="{FF2B5EF4-FFF2-40B4-BE49-F238E27FC236}">
                <a16:creationId xmlns:a16="http://schemas.microsoft.com/office/drawing/2014/main" id="{16A9D49E-CE5B-BB45-0E64-B92613413A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46"/>
          <a:stretch/>
        </p:blipFill>
        <p:spPr>
          <a:xfrm>
            <a:off x="1726390" y="457200"/>
            <a:ext cx="8739219" cy="49149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3FF98D5-FA62-79AC-7A8B-8B0D32A478AA}"/>
              </a:ext>
            </a:extLst>
          </p:cNvPr>
          <p:cNvSpPr/>
          <p:nvPr/>
        </p:nvSpPr>
        <p:spPr>
          <a:xfrm>
            <a:off x="935197" y="562570"/>
            <a:ext cx="10007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XVENTURE - VIAJES INOLVIDABLES</a:t>
            </a:r>
          </a:p>
        </p:txBody>
      </p:sp>
    </p:spTree>
    <p:extLst>
      <p:ext uri="{BB962C8B-B14F-4D97-AF65-F5344CB8AC3E}">
        <p14:creationId xmlns:p14="http://schemas.microsoft.com/office/powerpoint/2010/main" val="25538716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creen with text&#10;&#10;Description automatically generated">
            <a:extLst>
              <a:ext uri="{FF2B5EF4-FFF2-40B4-BE49-F238E27FC236}">
                <a16:creationId xmlns:a16="http://schemas.microsoft.com/office/drawing/2014/main" id="{112AA3A3-D820-F0FC-07C0-8B8C52963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6" y="796344"/>
            <a:ext cx="10058400" cy="526531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7C4269D-08DD-FD86-2563-811F1636C608}"/>
              </a:ext>
            </a:extLst>
          </p:cNvPr>
          <p:cNvSpPr/>
          <p:nvPr/>
        </p:nvSpPr>
        <p:spPr>
          <a:xfrm>
            <a:off x="382641" y="-45017"/>
            <a:ext cx="114267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LIBERA </a:t>
            </a:r>
            <a:r>
              <a:rPr lang="en-US" sz="54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el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54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Poder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del APALANCAMIENTO</a:t>
            </a:r>
          </a:p>
        </p:txBody>
      </p:sp>
    </p:spTree>
    <p:extLst>
      <p:ext uri="{BB962C8B-B14F-4D97-AF65-F5344CB8AC3E}">
        <p14:creationId xmlns:p14="http://schemas.microsoft.com/office/powerpoint/2010/main" val="2497886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and a magazine&#10;&#10;Description automatically generated with medium confidence">
            <a:extLst>
              <a:ext uri="{FF2B5EF4-FFF2-40B4-BE49-F238E27FC236}">
                <a16:creationId xmlns:a16="http://schemas.microsoft.com/office/drawing/2014/main" id="{C0F1816A-7517-ACCF-CB9C-E8E96D4AC9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762" y="624214"/>
            <a:ext cx="9296400" cy="51788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65767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50D2DE71-CC0B-38F3-8ED9-46094DBB7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"/>
          <a:stretch/>
        </p:blipFill>
        <p:spPr>
          <a:xfrm>
            <a:off x="1028720" y="435887"/>
            <a:ext cx="9615468" cy="540769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630398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F496CFBD-56EC-4B71-95ED-4E99E83D6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CF2D1CD1-DC73-4065-BE86-41A08344462A}"/>
              </a:ext>
            </a:extLst>
          </p:cNvPr>
          <p:cNvSpPr txBox="1"/>
          <p:nvPr/>
        </p:nvSpPr>
        <p:spPr>
          <a:xfrm>
            <a:off x="2374174" y="481625"/>
            <a:ext cx="7443652" cy="680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</a:pPr>
            <a:r>
              <a:rPr lang="es-MX" sz="6000" b="1" dirty="0">
                <a:solidFill>
                  <a:schemeClr val="accent1">
                    <a:lumMod val="75000"/>
                  </a:schemeClr>
                </a:solidFill>
              </a:rPr>
              <a:t>¡Empiece hoy!</a:t>
            </a:r>
            <a:endParaRPr lang="es-MX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D8263E19-8CAD-4235-A59C-8F3C64C34855}"/>
              </a:ext>
            </a:extLst>
          </p:cNvPr>
          <p:cNvSpPr txBox="1"/>
          <p:nvPr/>
        </p:nvSpPr>
        <p:spPr>
          <a:xfrm>
            <a:off x="891396" y="1901636"/>
            <a:ext cx="864751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ts val="3000"/>
              </a:lnSpc>
              <a:buFont typeface="+mj-lt"/>
              <a:buAutoNum type="arabicPeriod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Adquiera su Kit de Bienvenida</a:t>
            </a:r>
          </a:p>
          <a:p>
            <a:pPr marL="514350" indent="-514350">
              <a:lnSpc>
                <a:spcPts val="3000"/>
              </a:lnSpc>
              <a:buFont typeface="+mj-lt"/>
              <a:buAutoNum type="arabicPeriod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Seleccione su Paquete de Inicio</a:t>
            </a:r>
          </a:p>
          <a:p>
            <a:pPr marL="514350" indent="-514350">
              <a:lnSpc>
                <a:spcPts val="3000"/>
              </a:lnSpc>
              <a:buFont typeface="+mj-lt"/>
              <a:buAutoNum type="arabicPeriod"/>
            </a:pPr>
            <a:r>
              <a:rPr lang="es-MX" sz="2800" b="1" dirty="0">
                <a:solidFill>
                  <a:schemeClr val="accent1">
                    <a:lumMod val="50000"/>
                  </a:schemeClr>
                </a:solidFill>
              </a:rPr>
              <a:t>Realice su pedido mensual que mas le convenga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8C523EB6-1947-42C2-A67B-05D3E51A5FD2}"/>
              </a:ext>
            </a:extLst>
          </p:cNvPr>
          <p:cNvSpPr txBox="1"/>
          <p:nvPr/>
        </p:nvSpPr>
        <p:spPr>
          <a:xfrm>
            <a:off x="445698" y="1424582"/>
            <a:ext cx="8647512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s-MX" sz="3600" b="1" dirty="0">
                <a:solidFill>
                  <a:schemeClr val="accent1">
                    <a:lumMod val="50000"/>
                  </a:schemeClr>
                </a:solidFill>
              </a:rPr>
              <a:t>Siga estos tres sencillos pasos: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A999A800-1BA7-43E2-AF9E-895A741A52E3}"/>
              </a:ext>
            </a:extLst>
          </p:cNvPr>
          <p:cNvSpPr txBox="1"/>
          <p:nvPr/>
        </p:nvSpPr>
        <p:spPr>
          <a:xfrm>
            <a:off x="445698" y="3690138"/>
            <a:ext cx="7443652" cy="639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s-MX" sz="4800" b="1" dirty="0">
                <a:solidFill>
                  <a:schemeClr val="accent1">
                    <a:lumMod val="75000"/>
                  </a:schemeClr>
                </a:solidFill>
              </a:rPr>
              <a:t>4 PERFILES:</a:t>
            </a:r>
            <a:endParaRPr lang="es-MX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E06E57C5-ED32-41BC-B050-5D72F2AB69A5}"/>
              </a:ext>
            </a:extLst>
          </p:cNvPr>
          <p:cNvSpPr txBox="1"/>
          <p:nvPr/>
        </p:nvSpPr>
        <p:spPr>
          <a:xfrm>
            <a:off x="182435" y="4225356"/>
            <a:ext cx="4383477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endParaRPr lang="es-MX" sz="2800" b="1" dirty="0">
              <a:solidFill>
                <a:srgbClr val="FF0000"/>
              </a:solidFill>
            </a:endParaRPr>
          </a:p>
          <a:p>
            <a:pPr>
              <a:lnSpc>
                <a:spcPts val="3000"/>
              </a:lnSpc>
            </a:pPr>
            <a:r>
              <a:rPr lang="es-MX" sz="2800" b="1" dirty="0">
                <a:solidFill>
                  <a:srgbClr val="FF0000"/>
                </a:solidFill>
              </a:rPr>
              <a:t>1.PROBAR</a:t>
            </a:r>
          </a:p>
          <a:p>
            <a:pPr>
              <a:lnSpc>
                <a:spcPts val="3000"/>
              </a:lnSpc>
            </a:pPr>
            <a:r>
              <a:rPr lang="es-MX" sz="2800" b="1" dirty="0">
                <a:solidFill>
                  <a:srgbClr val="FF0000"/>
                </a:solidFill>
              </a:rPr>
              <a:t>2.CLENTE PREFERENTE</a:t>
            </a:r>
          </a:p>
          <a:p>
            <a:pPr>
              <a:lnSpc>
                <a:spcPts val="3000"/>
              </a:lnSpc>
            </a:pPr>
            <a:r>
              <a:rPr lang="es-MX" sz="2800" b="1" dirty="0">
                <a:solidFill>
                  <a:srgbClr val="FF0000"/>
                </a:solidFill>
              </a:rPr>
              <a:t>3.OPORTUNIDAD</a:t>
            </a:r>
          </a:p>
          <a:p>
            <a:pPr>
              <a:lnSpc>
                <a:spcPts val="3000"/>
              </a:lnSpc>
            </a:pPr>
            <a:r>
              <a:rPr lang="es-MX" sz="2800" b="1" dirty="0">
                <a:solidFill>
                  <a:srgbClr val="FF0000"/>
                </a:solidFill>
              </a:rPr>
              <a:t>4.NO GRACIAS- REFERIDOS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8738C832-AF02-4706-878F-07F97CE8DF42}"/>
              </a:ext>
            </a:extLst>
          </p:cNvPr>
          <p:cNvSpPr txBox="1"/>
          <p:nvPr/>
        </p:nvSpPr>
        <p:spPr>
          <a:xfrm>
            <a:off x="3870833" y="5433418"/>
            <a:ext cx="4175185" cy="516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s-MX" sz="4000" b="1" dirty="0">
                <a:solidFill>
                  <a:srgbClr val="FF0000"/>
                </a:solidFill>
              </a:rPr>
              <a:t>$650 &amp; 1300 usd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211E5AC0-5F5C-3166-F778-00023748AEAE}"/>
              </a:ext>
            </a:extLst>
          </p:cNvPr>
          <p:cNvSpPr/>
          <p:nvPr/>
        </p:nvSpPr>
        <p:spPr>
          <a:xfrm>
            <a:off x="2892425" y="534957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8420922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1133</TotalTime>
  <Words>546</Words>
  <Application>Microsoft Macintosh PowerPoint</Application>
  <PresentationFormat>Widescreen</PresentationFormat>
  <Paragraphs>101</Paragraphs>
  <Slides>33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omar lara</dc:creator>
  <cp:lastModifiedBy>luis landeros</cp:lastModifiedBy>
  <cp:revision>58</cp:revision>
  <dcterms:created xsi:type="dcterms:W3CDTF">2019-05-07T16:22:37Z</dcterms:created>
  <dcterms:modified xsi:type="dcterms:W3CDTF">2023-08-19T23:39:42Z</dcterms:modified>
</cp:coreProperties>
</file>